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0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200" b="0" i="0" u="none" strike="noStrike" kern="1200" spc="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uk-UA" sz="1200"/>
              <a:t>млн грн </a:t>
            </a:r>
          </a:p>
        </c:rich>
      </c:tx>
      <c:layout>
        <c:manualLayout>
          <c:xMode val="edge"/>
          <c:yMode val="edge"/>
          <c:x val="8.4178743961352987E-3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2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Загалом</c:v>
                </c:pt>
              </c:strCache>
            </c:strRef>
          </c:tx>
          <c:spPr>
            <a:ln w="444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Аркуш1!$B$2:$B$6</c:f>
              <c:numCache>
                <c:formatCode>#,##0.00</c:formatCode>
                <c:ptCount val="5"/>
                <c:pt idx="0">
                  <c:v>42.01</c:v>
                </c:pt>
                <c:pt idx="1">
                  <c:v>174.27</c:v>
                </c:pt>
                <c:pt idx="2">
                  <c:v>186.67</c:v>
                </c:pt>
                <c:pt idx="3">
                  <c:v>886.67</c:v>
                </c:pt>
                <c:pt idx="4">
                  <c:v>986.67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DD-4A88-BD06-040FCA3326B6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Медичні комісії</c:v>
                </c:pt>
              </c:strCache>
            </c:strRef>
          </c:tx>
          <c:spPr>
            <a:ln w="28575" cap="rnd">
              <a:solidFill>
                <a:schemeClr val="accent5">
                  <a:lumMod val="40000"/>
                  <a:lumOff val="6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Аркуш1!$C$2:$C$6</c:f>
              <c:numCache>
                <c:formatCode>#,##0.00</c:formatCode>
                <c:ptCount val="5"/>
                <c:pt idx="0">
                  <c:v>6.1099999999999994</c:v>
                </c:pt>
                <c:pt idx="1">
                  <c:v>6.1099999999999994</c:v>
                </c:pt>
                <c:pt idx="2">
                  <c:v>6.1099999999999994</c:v>
                </c:pt>
                <c:pt idx="3">
                  <c:v>6.1099999999999994</c:v>
                </c:pt>
                <c:pt idx="4">
                  <c:v>6.1099999999999994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CDD-4A88-BD06-040FCA3326B6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Заходи мобілізації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Аркуш1!$D$2:$D$6</c:f>
              <c:numCache>
                <c:formatCode>#,##0.00</c:formatCode>
                <c:ptCount val="5"/>
                <c:pt idx="0">
                  <c:v>8.14</c:v>
                </c:pt>
                <c:pt idx="1">
                  <c:v>29.31</c:v>
                </c:pt>
                <c:pt idx="2">
                  <c:v>29.31</c:v>
                </c:pt>
                <c:pt idx="3">
                  <c:v>29.31</c:v>
                </c:pt>
                <c:pt idx="4">
                  <c:v>29.31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CDD-4A88-BD06-040FCA3326B6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Ремонт </c:v>
                </c:pt>
              </c:strCache>
            </c:strRef>
          </c:tx>
          <c:spPr>
            <a:ln w="28575" cap="rnd">
              <a:solidFill>
                <a:schemeClr val="accent5">
                  <a:lumMod val="20000"/>
                  <a:lumOff val="80000"/>
                </a:schemeClr>
              </a:solidFill>
              <a:prstDash val="lgDashDotDot"/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Аркуш1!$E$2:$E$6</c:f>
              <c:numCache>
                <c:formatCode>#,##0.00</c:formatCode>
                <c:ptCount val="5"/>
                <c:pt idx="0">
                  <c:v>13.59</c:v>
                </c:pt>
                <c:pt idx="1">
                  <c:v>29.61</c:v>
                </c:pt>
                <c:pt idx="2">
                  <c:v>42.01</c:v>
                </c:pt>
                <c:pt idx="3">
                  <c:v>92.009999999999991</c:v>
                </c:pt>
                <c:pt idx="4">
                  <c:v>92.009999999999991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CDD-4A88-BD06-040FCA3326B6}"/>
            </c:ext>
          </c:extLst>
        </c:ser>
        <c:ser>
          <c:idx val="4"/>
          <c:order val="4"/>
          <c:tx>
            <c:strRef>
              <c:f>Аркуш1!$F$1</c:f>
              <c:strCache>
                <c:ptCount val="1"/>
                <c:pt idx="0">
                  <c:v>Матеріально-технічне забезпечення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prstDash val="lgDash"/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Аркуш1!$F$2:$F$6</c:f>
              <c:numCache>
                <c:formatCode>#,##0.00</c:formatCode>
                <c:ptCount val="5"/>
                <c:pt idx="0">
                  <c:v>17.759999999999998</c:v>
                </c:pt>
                <c:pt idx="1">
                  <c:v>115.05000000000001</c:v>
                </c:pt>
                <c:pt idx="2">
                  <c:v>115.05000000000001</c:v>
                </c:pt>
                <c:pt idx="3">
                  <c:v>862.34999999999991</c:v>
                </c:pt>
                <c:pt idx="4">
                  <c:v>862.34999999999991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CDD-4A88-BD06-040FCA3326B6}"/>
            </c:ext>
          </c:extLst>
        </c:ser>
        <c:ser>
          <c:idx val="5"/>
          <c:order val="5"/>
          <c:tx>
            <c:strRef>
              <c:f>Аркуш1!$G$1</c:f>
              <c:strCache>
                <c:ptCount val="1"/>
                <c:pt idx="0">
                  <c:v>Виплати ДФТГ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Аркуш1!$A$2:$A$6</c:f>
              <c:strCache>
                <c:ptCount val="5"/>
                <c:pt idx="0">
                  <c:v>Січень</c:v>
                </c:pt>
                <c:pt idx="1">
                  <c:v>Червень</c:v>
                </c:pt>
                <c:pt idx="2">
                  <c:v>Липень</c:v>
                </c:pt>
                <c:pt idx="3">
                  <c:v>Жовтень</c:v>
                </c:pt>
                <c:pt idx="4">
                  <c:v>Листопад</c:v>
                </c:pt>
              </c:strCache>
            </c:strRef>
          </c:cat>
          <c:val>
            <c:numRef>
              <c:f>Аркуш1!$G$2:$G$6</c:f>
              <c:numCache>
                <c:formatCode>#,##0.00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CDD-4A88-BD06-040FCA332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6059599"/>
        <c:axId val="766064175"/>
      </c:lineChart>
      <c:catAx>
        <c:axId val="76605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766064175"/>
        <c:crosses val="autoZero"/>
        <c:auto val="1"/>
        <c:lblAlgn val="ctr"/>
        <c:lblOffset val="100"/>
        <c:noMultiLvlLbl val="0"/>
      </c:catAx>
      <c:valAx>
        <c:axId val="766064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7660595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55330399876486E-2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74509803921568E-3"/>
          <c:y val="0.10983081525728407"/>
          <c:w val="0.98774509803921573"/>
          <c:h val="0.57232120327126967"/>
        </c:manualLayout>
      </c:layout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Січень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286B-4F09-9B3A-FCFA7099DB21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accent5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5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86B-4F09-9B3A-FCFA7099DB21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86B-4F09-9B3A-FCFA7099DB21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accent5">
                    <a:lumMod val="75000"/>
                  </a:schemeClr>
                </a:solidFill>
              </a:ln>
              <a:effectLst/>
              <a:sp3d contourW="25400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86B-4F09-9B3A-FCFA7099DB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  <a:sp3d contourW="25400">
                <a:contourClr>
                  <a:schemeClr val="accent5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286B-4F09-9B3A-FCFA7099DB21}"/>
              </c:ext>
            </c:extLst>
          </c:dPt>
          <c:dLbls>
            <c:dLbl>
              <c:idx val="0"/>
              <c:layout>
                <c:manualLayout>
                  <c:x val="-4.3037864752200096E-2"/>
                  <c:y val="-1.180648343107338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6B-4F09-9B3A-FCFA7099DB21}"/>
                </c:ext>
              </c:extLst>
            </c:dLbl>
            <c:dLbl>
              <c:idx val="1"/>
              <c:layout>
                <c:manualLayout>
                  <c:x val="-8.2815153620503321E-3"/>
                  <c:y val="-2.6735684518187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86B-4F09-9B3A-FCFA7099DB21}"/>
                </c:ext>
              </c:extLst>
            </c:dLbl>
            <c:dLbl>
              <c:idx val="2"/>
              <c:layout>
                <c:manualLayout>
                  <c:x val="0.18428313648293954"/>
                  <c:y val="-5.135661720601800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86B-4F09-9B3A-FCFA7099DB21}"/>
                </c:ext>
              </c:extLst>
            </c:dLbl>
            <c:dLbl>
              <c:idx val="3"/>
              <c:layout>
                <c:manualLayout>
                  <c:x val="1.8775378261540836E-2"/>
                  <c:y val="-6.7303206507975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86B-4F09-9B3A-FCFA7099DB2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6B-4F09-9B3A-FCFA7099DB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Аркуш1!$A$2:$A$6</c:f>
              <c:strCache>
                <c:ptCount val="5"/>
                <c:pt idx="0">
                  <c:v>Медичні комісії</c:v>
                </c:pt>
                <c:pt idx="1">
                  <c:v>Заходи мобілізації</c:v>
                </c:pt>
                <c:pt idx="2">
                  <c:v>Ремонт</c:v>
                </c:pt>
                <c:pt idx="3">
                  <c:v>Матеріально-технічне забезпечення</c:v>
                </c:pt>
                <c:pt idx="4">
                  <c:v>Виплати ДФТГ</c:v>
                </c:pt>
              </c:strCache>
            </c:strRef>
          </c:cat>
          <c:val>
            <c:numRef>
              <c:f>Аркуш1!$B$2:$B$6</c:f>
              <c:numCache>
                <c:formatCode>General</c:formatCode>
                <c:ptCount val="5"/>
                <c:pt idx="0">
                  <c:v>6.11</c:v>
                </c:pt>
                <c:pt idx="1">
                  <c:v>8.14</c:v>
                </c:pt>
                <c:pt idx="2">
                  <c:v>13.59</c:v>
                </c:pt>
                <c:pt idx="3">
                  <c:v>17.760000000000002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6B-4F09-9B3A-FCFA7099DB2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uk-UA" dirty="0" smtClean="0"/>
              <a:t>Листопад</a:t>
            </a:r>
            <a:endParaRPr lang="uk-UA" dirty="0"/>
          </a:p>
        </c:rich>
      </c:tx>
      <c:layout>
        <c:manualLayout>
          <c:xMode val="edge"/>
          <c:yMode val="edge"/>
          <c:x val="1.55330399876486E-2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74509803921568E-3"/>
          <c:y val="0.10983081525728407"/>
          <c:w val="0.98774509803921573"/>
          <c:h val="0.57232120327126967"/>
        </c:manualLayout>
      </c:layout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Січень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549-4496-82E4-FABBA4BB2C1D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accent5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5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549-4496-82E4-FABBA4BB2C1D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549-4496-82E4-FABBA4BB2C1D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accent5">
                    <a:lumMod val="75000"/>
                  </a:schemeClr>
                </a:solidFill>
              </a:ln>
              <a:effectLst/>
              <a:sp3d contourW="25400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549-4496-82E4-FABBA4BB2C1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  <a:sp3d contourW="25400">
                <a:contourClr>
                  <a:schemeClr val="accent5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549-4496-82E4-FABBA4BB2C1D}"/>
              </c:ext>
            </c:extLst>
          </c:dPt>
          <c:dLbls>
            <c:dLbl>
              <c:idx val="0"/>
              <c:layout>
                <c:manualLayout>
                  <c:x val="-5.527279218774124E-2"/>
                  <c:y val="-1.1495314774444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49-4496-82E4-FABBA4BB2C1D}"/>
                </c:ext>
              </c:extLst>
            </c:dLbl>
            <c:dLbl>
              <c:idx val="1"/>
              <c:layout>
                <c:manualLayout>
                  <c:x val="1.7384109155473212E-2"/>
                  <c:y val="-6.257155844937810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49-4496-82E4-FABBA4BB2C1D}"/>
                </c:ext>
              </c:extLst>
            </c:dLbl>
            <c:dLbl>
              <c:idx val="2"/>
              <c:layout>
                <c:manualLayout>
                  <c:x val="5.7631137100509496E-2"/>
                  <c:y val="8.02718612068287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49-4496-82E4-FABBA4BB2C1D}"/>
                </c:ext>
              </c:extLst>
            </c:dLbl>
            <c:dLbl>
              <c:idx val="3"/>
              <c:layout>
                <c:manualLayout>
                  <c:x val="-0.31968127605372859"/>
                  <c:y val="-7.51844605038726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549-4496-82E4-FABBA4BB2C1D}"/>
                </c:ext>
              </c:extLst>
            </c:dLbl>
            <c:dLbl>
              <c:idx val="4"/>
              <c:layout>
                <c:manualLayout>
                  <c:x val="-0.13763364597807626"/>
                  <c:y val="2.31144994941785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49-4496-82E4-FABBA4BB2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Аркуш1!$A$2:$A$6</c:f>
              <c:strCache>
                <c:ptCount val="5"/>
                <c:pt idx="0">
                  <c:v>Медичні комісії</c:v>
                </c:pt>
                <c:pt idx="1">
                  <c:v>Заходи мобілізації</c:v>
                </c:pt>
                <c:pt idx="2">
                  <c:v>Ремонт</c:v>
                </c:pt>
                <c:pt idx="3">
                  <c:v>Матеріально-технічне забезпечення</c:v>
                </c:pt>
                <c:pt idx="4">
                  <c:v>Виплати ДФТГ</c:v>
                </c:pt>
              </c:strCache>
            </c:strRef>
          </c:cat>
          <c:val>
            <c:numRef>
              <c:f>Аркуш1!$B$2:$B$6</c:f>
              <c:numCache>
                <c:formatCode>General</c:formatCode>
                <c:ptCount val="5"/>
                <c:pt idx="0">
                  <c:v>6.11</c:v>
                </c:pt>
                <c:pt idx="1">
                  <c:v>29.31</c:v>
                </c:pt>
                <c:pt idx="2">
                  <c:v>92.01</c:v>
                </c:pt>
                <c:pt idx="3">
                  <c:v>862.3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549-4496-82E4-FABBA4BB2C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 грн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2.9587378131858414E-2"/>
                  <c:y val="-5.17454048879572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2D2-4A8A-A7C1-E16FAE0866F3}"/>
                </c:ext>
              </c:extLst>
            </c:dLbl>
            <c:dLbl>
              <c:idx val="1"/>
              <c:layout>
                <c:manualLayout>
                  <c:x val="0.16208737585278957"/>
                  <c:y val="-0.11710802158853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2D2-4A8A-A7C1-E16FAE0866F3}"/>
                </c:ext>
              </c:extLst>
            </c:dLbl>
            <c:dLbl>
              <c:idx val="2"/>
              <c:layout>
                <c:manualLayout>
                  <c:x val="0.40650484737683718"/>
                  <c:y val="-0.1688534264764917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2D2-4A8A-A7C1-E16FAE0866F3}"/>
                </c:ext>
              </c:extLst>
            </c:dLbl>
            <c:dLbl>
              <c:idx val="3"/>
              <c:layout>
                <c:manualLayout>
                  <c:x val="0.38720873120388621"/>
                  <c:y val="-2.72344236252406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2D2-4A8A-A7C1-E16FAE0866F3}"/>
                </c:ext>
              </c:extLst>
            </c:dLbl>
            <c:dLbl>
              <c:idx val="4"/>
              <c:layout>
                <c:manualLayout>
                  <c:x val="0.39364076992820324"/>
                  <c:y val="-9.53204826883421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2D2-4A8A-A7C1-E16FAE0866F3}"/>
                </c:ext>
              </c:extLst>
            </c:dLbl>
            <c:dLbl>
              <c:idx val="5"/>
              <c:layout>
                <c:manualLayout>
                  <c:x val="0.43995144874328601"/>
                  <c:y val="-0.1579596570263955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2D2-4A8A-A7C1-E16FAE0866F3}"/>
                </c:ext>
              </c:extLst>
            </c:dLbl>
            <c:dLbl>
              <c:idx val="6"/>
              <c:layout>
                <c:manualLayout>
                  <c:x val="0.45667474942651043"/>
                  <c:y val="-0.2287691584520210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2D2-4A8A-A7C1-E16FAE0866F3}"/>
                </c:ext>
              </c:extLst>
            </c:dLbl>
            <c:dLbl>
              <c:idx val="7"/>
              <c:layout>
                <c:manualLayout>
                  <c:x val="0.40907766286656416"/>
                  <c:y val="-0.2208829700361295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2D2-4A8A-A7C1-E16FAE0866F3}"/>
                </c:ext>
              </c:extLst>
            </c:dLbl>
            <c:dLbl>
              <c:idx val="8"/>
              <c:layout>
                <c:manualLayout>
                  <c:x val="0.35633494532716431"/>
                  <c:y val="-0.1525127723013474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2D2-4A8A-A7C1-E16FAE0866F3}"/>
                </c:ext>
              </c:extLst>
            </c:dLbl>
            <c:dLbl>
              <c:idx val="9"/>
              <c:layout>
                <c:manualLayout>
                  <c:x val="0.31388348974667185"/>
                  <c:y val="-8.17032708757218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2D2-4A8A-A7C1-E16FAE0866F3}"/>
                </c:ext>
              </c:extLst>
            </c:dLbl>
            <c:dLbl>
              <c:idx val="10"/>
              <c:layout>
                <c:manualLayout>
                  <c:x val="0.29587378131858416"/>
                  <c:y val="-1.36172118126203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2D2-4A8A-A7C1-E16FAE0866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БПЛА</c:v>
                </c:pt>
                <c:pt idx="1">
                  <c:v>Форма</c:v>
                </c:pt>
                <c:pt idx="2">
                  <c:v>Броня</c:v>
                </c:pt>
                <c:pt idx="3">
                  <c:v>Ремонт</c:v>
                </c:pt>
                <c:pt idx="4">
                  <c:v>Приціли</c:v>
                </c:pt>
                <c:pt idx="5">
                  <c:v>Техніка</c:v>
                </c:pt>
                <c:pt idx="6">
                  <c:v>Транспорт</c:v>
                </c:pt>
                <c:pt idx="7">
                  <c:v>Рації</c:v>
                </c:pt>
                <c:pt idx="8">
                  <c:v>Прожектори</c:v>
                </c:pt>
                <c:pt idx="9">
                  <c:v>Генератори</c:v>
                </c:pt>
                <c:pt idx="10">
                  <c:v>Медпослуги</c:v>
                </c:pt>
                <c:pt idx="11">
                  <c:v>Інше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212.35</c:v>
                </c:pt>
                <c:pt idx="1">
                  <c:v>173.65</c:v>
                </c:pt>
                <c:pt idx="2">
                  <c:v>102.09</c:v>
                </c:pt>
                <c:pt idx="3">
                  <c:v>64.599999999999994</c:v>
                </c:pt>
                <c:pt idx="4">
                  <c:v>63.16</c:v>
                </c:pt>
                <c:pt idx="5">
                  <c:v>50</c:v>
                </c:pt>
                <c:pt idx="6">
                  <c:v>44.53</c:v>
                </c:pt>
                <c:pt idx="7">
                  <c:v>28.58</c:v>
                </c:pt>
                <c:pt idx="8">
                  <c:v>24.77</c:v>
                </c:pt>
                <c:pt idx="9">
                  <c:v>18.55</c:v>
                </c:pt>
                <c:pt idx="10">
                  <c:v>5.93</c:v>
                </c:pt>
                <c:pt idx="11">
                  <c:v>54.529999999999994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2-4A8A-A7C1-E16FAE0866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92529736"/>
        <c:axId val="492534328"/>
      </c:barChart>
      <c:catAx>
        <c:axId val="492529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34328"/>
        <c:crosses val="autoZero"/>
        <c:auto val="1"/>
        <c:lblAlgn val="ctr"/>
        <c:lblOffset val="100"/>
        <c:noMultiLvlLbl val="0"/>
      </c:catAx>
      <c:valAx>
        <c:axId val="492534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2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90010699468511035"/>
          <c:y val="3.4637897965695726E-2"/>
          <c:w val="8.2261723606078446E-2"/>
          <c:h val="5.57323529512679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200" b="0" i="0" u="none" strike="noStrike" kern="1200" spc="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uk-UA" sz="1200"/>
              <a:t>млн грн </a:t>
            </a:r>
          </a:p>
        </c:rich>
      </c:tx>
      <c:layout>
        <c:manualLayout>
          <c:xMode val="edge"/>
          <c:yMode val="edge"/>
          <c:x val="8.4178743961352987E-3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2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Загалом</c:v>
                </c:pt>
              </c:strCache>
            </c:strRef>
          </c:tx>
          <c:spPr>
            <a:ln w="444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Аркуш1!$B$2:$B$5</c:f>
              <c:numCache>
                <c:formatCode>#,##0.00</c:formatCode>
                <c:ptCount val="4"/>
                <c:pt idx="0">
                  <c:v>34.71</c:v>
                </c:pt>
                <c:pt idx="1">
                  <c:v>1001.34</c:v>
                </c:pt>
                <c:pt idx="2">
                  <c:v>1101.3900000000001</c:v>
                </c:pt>
                <c:pt idx="3">
                  <c:v>5116.3900000000003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DD-4A88-BD06-040FCA3326B6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Медичні комісії</c:v>
                </c:pt>
              </c:strCache>
            </c:strRef>
          </c:tx>
          <c:spPr>
            <a:ln w="28575" cap="rnd">
              <a:solidFill>
                <a:schemeClr val="accent5">
                  <a:lumMod val="40000"/>
                  <a:lumOff val="6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Аркуш1!$C$2:$C$5</c:f>
              <c:numCache>
                <c:formatCode>#,##0.00</c:formatCode>
                <c:ptCount val="4"/>
                <c:pt idx="0">
                  <c:v>6.99</c:v>
                </c:pt>
                <c:pt idx="1">
                  <c:v>6.99</c:v>
                </c:pt>
                <c:pt idx="2">
                  <c:v>6.99</c:v>
                </c:pt>
                <c:pt idx="3">
                  <c:v>6.99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CDD-4A88-BD06-040FCA3326B6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Заходи мобілізації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Аркуш1!$D$2:$D$5</c:f>
              <c:numCache>
                <c:formatCode>#,##0.00</c:formatCode>
                <c:ptCount val="4"/>
                <c:pt idx="0">
                  <c:v>17.490000000000002</c:v>
                </c:pt>
                <c:pt idx="1">
                  <c:v>17.489999999999998</c:v>
                </c:pt>
                <c:pt idx="2">
                  <c:v>27.490000000000002</c:v>
                </c:pt>
                <c:pt idx="3">
                  <c:v>87.49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CDD-4A88-BD06-040FCA3326B6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Ремонт </c:v>
                </c:pt>
              </c:strCache>
            </c:strRef>
          </c:tx>
          <c:spPr>
            <a:ln w="28575" cap="rnd">
              <a:solidFill>
                <a:schemeClr val="accent5">
                  <a:lumMod val="20000"/>
                  <a:lumOff val="80000"/>
                </a:schemeClr>
              </a:solidFill>
              <a:prstDash val="lgDashDotDot"/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Аркуш1!$E$2:$E$5</c:f>
              <c:numCache>
                <c:formatCode>#,##0.00</c:formatCode>
                <c:ptCount val="4"/>
                <c:pt idx="0">
                  <c:v>1.28</c:v>
                </c:pt>
                <c:pt idx="1">
                  <c:v>20</c:v>
                </c:pt>
                <c:pt idx="2">
                  <c:v>100</c:v>
                </c:pt>
                <c:pt idx="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CDD-4A88-BD06-040FCA3326B6}"/>
            </c:ext>
          </c:extLst>
        </c:ser>
        <c:ser>
          <c:idx val="4"/>
          <c:order val="4"/>
          <c:tx>
            <c:strRef>
              <c:f>Аркуш1!$F$1</c:f>
              <c:strCache>
                <c:ptCount val="1"/>
                <c:pt idx="0">
                  <c:v>Матеріально-технічне забезпечення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prstDash val="lgDash"/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Аркуш1!$F$2:$F$5</c:f>
              <c:numCache>
                <c:formatCode>#,##0.00</c:formatCode>
                <c:ptCount val="4"/>
                <c:pt idx="0">
                  <c:v>8.93</c:v>
                </c:pt>
                <c:pt idx="1">
                  <c:v>958.93</c:v>
                </c:pt>
                <c:pt idx="2">
                  <c:v>1058.9299999999998</c:v>
                </c:pt>
                <c:pt idx="3">
                  <c:v>4665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CDD-4A88-BD06-040FCA3326B6}"/>
            </c:ext>
          </c:extLst>
        </c:ser>
        <c:ser>
          <c:idx val="5"/>
          <c:order val="5"/>
          <c:tx>
            <c:strRef>
              <c:f>Аркуш1!$G$1</c:f>
              <c:strCache>
                <c:ptCount val="1"/>
                <c:pt idx="0">
                  <c:v>Виплати ДФТГ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Аркуш1!$A$2:$A$5</c:f>
              <c:strCache>
                <c:ptCount val="4"/>
                <c:pt idx="0">
                  <c:v>Січень*</c:v>
                </c:pt>
                <c:pt idx="1">
                  <c:v>Лютий</c:v>
                </c:pt>
                <c:pt idx="2">
                  <c:v>Червень</c:v>
                </c:pt>
                <c:pt idx="3">
                  <c:v>Липень*</c:v>
                </c:pt>
              </c:strCache>
            </c:strRef>
          </c:cat>
          <c:val>
            <c:numRef>
              <c:f>Аркуш1!$G$2:$G$5</c:f>
              <c:numCache>
                <c:formatCode>#,##0.00</c:formatCode>
                <c:ptCount val="4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CDD-4A88-BD06-040FCA332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6059599"/>
        <c:axId val="766064175"/>
      </c:lineChart>
      <c:catAx>
        <c:axId val="76605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766064175"/>
        <c:crosses val="autoZero"/>
        <c:auto val="1"/>
        <c:lblAlgn val="ctr"/>
        <c:lblOffset val="100"/>
        <c:noMultiLvlLbl val="0"/>
      </c:catAx>
      <c:valAx>
        <c:axId val="766064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7660595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55330399876486E-2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74509803921568E-3"/>
          <c:y val="0.10983081525728407"/>
          <c:w val="0.98774509803921573"/>
          <c:h val="0.57232120327126967"/>
        </c:manualLayout>
      </c:layout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Січень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286B-4F09-9B3A-FCFA7099DB21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accent5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5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86B-4F09-9B3A-FCFA7099DB21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86B-4F09-9B3A-FCFA7099DB21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accent5">
                    <a:lumMod val="75000"/>
                  </a:schemeClr>
                </a:solidFill>
              </a:ln>
              <a:effectLst/>
              <a:sp3d contourW="25400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86B-4F09-9B3A-FCFA7099DB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  <a:sp3d contourW="25400">
                <a:contourClr>
                  <a:schemeClr val="accent5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286B-4F09-9B3A-FCFA7099DB21}"/>
              </c:ext>
            </c:extLst>
          </c:dPt>
          <c:dLbls>
            <c:dLbl>
              <c:idx val="0"/>
              <c:layout>
                <c:manualLayout>
                  <c:x val="3.294252740466256E-2"/>
                  <c:y val="-1.18064834310733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86B-4F09-9B3A-FCFA7099DB21}"/>
                </c:ext>
              </c:extLst>
            </c:dLbl>
            <c:dLbl>
              <c:idx val="1"/>
              <c:layout>
                <c:manualLayout>
                  <c:x val="0.14613034583912313"/>
                  <c:y val="-3.841025450102934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86B-4F09-9B3A-FCFA7099DB21}"/>
                </c:ext>
              </c:extLst>
            </c:dLbl>
            <c:dLbl>
              <c:idx val="2"/>
              <c:layout>
                <c:manualLayout>
                  <c:x val="-1.1795391384900418E-2"/>
                  <c:y val="-4.26006897188865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86B-4F09-9B3A-FCFA7099DB21}"/>
                </c:ext>
              </c:extLst>
            </c:dLbl>
            <c:dLbl>
              <c:idx val="3"/>
              <c:layout>
                <c:manualLayout>
                  <c:x val="1.8775378261540836E-2"/>
                  <c:y val="-6.7303206507975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86B-4F09-9B3A-FCFA7099DB2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6B-4F09-9B3A-FCFA7099DB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Аркуш1!$A$2:$A$6</c:f>
              <c:strCache>
                <c:ptCount val="5"/>
                <c:pt idx="0">
                  <c:v>Медичні комісії</c:v>
                </c:pt>
                <c:pt idx="1">
                  <c:v>Заходи мобілізації</c:v>
                </c:pt>
                <c:pt idx="2">
                  <c:v>Ремонт</c:v>
                </c:pt>
                <c:pt idx="3">
                  <c:v>Матеріально-технічне забезпечення</c:v>
                </c:pt>
                <c:pt idx="4">
                  <c:v>Виплати ДФТГ</c:v>
                </c:pt>
              </c:strCache>
            </c:strRef>
          </c:cat>
          <c:val>
            <c:numRef>
              <c:f>Аркуш1!$B$2:$B$6</c:f>
              <c:numCache>
                <c:formatCode>General</c:formatCode>
                <c:ptCount val="5"/>
                <c:pt idx="0">
                  <c:v>6.99</c:v>
                </c:pt>
                <c:pt idx="1">
                  <c:v>17.489999999999998</c:v>
                </c:pt>
                <c:pt idx="2">
                  <c:v>1.28</c:v>
                </c:pt>
                <c:pt idx="3">
                  <c:v>8.93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6B-4F09-9B3A-FCFA7099DB2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uk-UA" dirty="0" smtClean="0"/>
              <a:t>Липень</a:t>
            </a:r>
            <a:endParaRPr lang="uk-UA" dirty="0"/>
          </a:p>
        </c:rich>
      </c:tx>
      <c:layout>
        <c:manualLayout>
          <c:xMode val="edge"/>
          <c:yMode val="edge"/>
          <c:x val="1.55330399876486E-2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74509803921568E-3"/>
          <c:y val="0.10983081525728407"/>
          <c:w val="0.98774509803921573"/>
          <c:h val="0.57232120327126967"/>
        </c:manualLayout>
      </c:layout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Січень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549-4496-82E4-FABBA4BB2C1D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accent5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5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549-4496-82E4-FABBA4BB2C1D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549-4496-82E4-FABBA4BB2C1D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accent5">
                    <a:lumMod val="75000"/>
                  </a:schemeClr>
                </a:solidFill>
              </a:ln>
              <a:effectLst/>
              <a:sp3d contourW="25400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549-4496-82E4-FABBA4BB2C1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  <a:sp3d contourW="25400">
                <a:contourClr>
                  <a:schemeClr val="accent5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549-4496-82E4-FABBA4BB2C1D}"/>
              </c:ext>
            </c:extLst>
          </c:dPt>
          <c:dLbls>
            <c:dLbl>
              <c:idx val="0"/>
              <c:layout>
                <c:manualLayout>
                  <c:x val="-5.527279218774124E-2"/>
                  <c:y val="-1.1495314774444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549-4496-82E4-FABBA4BB2C1D}"/>
                </c:ext>
              </c:extLst>
            </c:dLbl>
            <c:dLbl>
              <c:idx val="1"/>
              <c:layout>
                <c:manualLayout>
                  <c:x val="1.7384109155473212E-2"/>
                  <c:y val="-6.257155844937810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549-4496-82E4-FABBA4BB2C1D}"/>
                </c:ext>
              </c:extLst>
            </c:dLbl>
            <c:dLbl>
              <c:idx val="2"/>
              <c:layout>
                <c:manualLayout>
                  <c:x val="5.7631137100509496E-2"/>
                  <c:y val="8.02718612068287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549-4496-82E4-FABBA4BB2C1D}"/>
                </c:ext>
              </c:extLst>
            </c:dLbl>
            <c:dLbl>
              <c:idx val="3"/>
              <c:layout>
                <c:manualLayout>
                  <c:x val="-0.31968127605372859"/>
                  <c:y val="-7.51844605038726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549-4496-82E4-FABBA4BB2C1D}"/>
                </c:ext>
              </c:extLst>
            </c:dLbl>
            <c:dLbl>
              <c:idx val="4"/>
              <c:layout>
                <c:manualLayout>
                  <c:x val="-0.13763364597807626"/>
                  <c:y val="2.31144994941785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49-4496-82E4-FABBA4BB2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Аркуш1!$A$2:$A$6</c:f>
              <c:strCache>
                <c:ptCount val="5"/>
                <c:pt idx="0">
                  <c:v>Медичні комісії</c:v>
                </c:pt>
                <c:pt idx="1">
                  <c:v>Заходи мобілізації</c:v>
                </c:pt>
                <c:pt idx="2">
                  <c:v>Ремонт</c:v>
                </c:pt>
                <c:pt idx="3">
                  <c:v>Матеріально-технічне забезпечення</c:v>
                </c:pt>
                <c:pt idx="4">
                  <c:v>Виплати ДФТГ</c:v>
                </c:pt>
              </c:strCache>
            </c:strRef>
          </c:cat>
          <c:val>
            <c:numRef>
              <c:f>Аркуш1!$B$2:$B$6</c:f>
              <c:numCache>
                <c:formatCode>General</c:formatCode>
                <c:ptCount val="5"/>
                <c:pt idx="0">
                  <c:v>6.99</c:v>
                </c:pt>
                <c:pt idx="1">
                  <c:v>87.49</c:v>
                </c:pt>
                <c:pt idx="2">
                  <c:v>400</c:v>
                </c:pt>
                <c:pt idx="3">
                  <c:v>4665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549-4496-82E4-FABBA4BB2C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 грн</c:v>
                </c:pt>
              </c:strCache>
            </c:strRef>
          </c:tx>
          <c:spPr>
            <a:solidFill>
              <a:srgbClr val="002060"/>
            </a:solidFill>
            <a:ln w="0"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3.3446601366448593E-2"/>
                  <c:y val="2.72344236252406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2D2-4A8A-A7C1-E16FAE0866F3}"/>
                </c:ext>
              </c:extLst>
            </c:dLbl>
            <c:dLbl>
              <c:idx val="1"/>
              <c:layout>
                <c:manualLayout>
                  <c:x val="8.4902911160985015E-2"/>
                  <c:y val="-8.170327087572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2D2-4A8A-A7C1-E16FAE0866F3}"/>
                </c:ext>
              </c:extLst>
            </c:dLbl>
            <c:dLbl>
              <c:idx val="2"/>
              <c:layout>
                <c:manualLayout>
                  <c:x val="0.43609222550869575"/>
                  <c:y val="-2.82206528713231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2D2-4A8A-A7C1-E16FAE0866F3}"/>
                </c:ext>
              </c:extLst>
            </c:dLbl>
            <c:dLbl>
              <c:idx val="3"/>
              <c:layout>
                <c:manualLayout>
                  <c:x val="0.2765776651456329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2D2-4A8A-A7C1-E16FAE0866F3}"/>
                </c:ext>
              </c:extLst>
            </c:dLbl>
            <c:dLbl>
              <c:idx val="4"/>
              <c:layout>
                <c:manualLayout>
                  <c:x val="0.20453883143328208"/>
                  <c:y val="2.9957758765624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239977035089454E-2"/>
                      <c:h val="4.56448939959032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72D2-4A8A-A7C1-E16FAE0866F3}"/>
                </c:ext>
              </c:extLst>
            </c:dLbl>
            <c:dLbl>
              <c:idx val="5"/>
              <c:layout>
                <c:manualLayout>
                  <c:x val="0.12220873576202389"/>
                  <c:y val="3.26813083502887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2D2-4A8A-A7C1-E16FAE0866F3}"/>
                </c:ext>
              </c:extLst>
            </c:dLbl>
            <c:dLbl>
              <c:idx val="6"/>
              <c:layout>
                <c:manualLayout>
                  <c:x val="0.10419902733393616"/>
                  <c:y val="-5.44688472504812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2D2-4A8A-A7C1-E16FAE0866F3}"/>
                </c:ext>
              </c:extLst>
            </c:dLbl>
            <c:dLbl>
              <c:idx val="7"/>
              <c:layout>
                <c:manualLayout>
                  <c:x val="1.7272505627527423E-2"/>
                  <c:y val="8.170327087572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2D2-4A8A-A7C1-E16FAE0866F3}"/>
                </c:ext>
              </c:extLst>
            </c:dLbl>
            <c:dLbl>
              <c:idx val="8"/>
              <c:layout>
                <c:manualLayout>
                  <c:x val="1.0096984001848375E-2"/>
                  <c:y val="1.26908125208010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2D2-4A8A-A7C1-E16FAE0866F3}"/>
                </c:ext>
              </c:extLst>
            </c:dLbl>
            <c:dLbl>
              <c:idx val="9"/>
              <c:layout>
                <c:manualLayout>
                  <c:x val="0.31388348974667185"/>
                  <c:y val="-8.17032708757218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2D2-4A8A-A7C1-E16FAE0866F3}"/>
                </c:ext>
              </c:extLst>
            </c:dLbl>
            <c:dLbl>
              <c:idx val="10"/>
              <c:layout>
                <c:manualLayout>
                  <c:x val="0.29587378131858416"/>
                  <c:y val="-1.36172118126203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2D2-4A8A-A7C1-E16FAE0866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Інша мат. база</c:v>
                </c:pt>
                <c:pt idx="1">
                  <c:v>Моб.лазні</c:v>
                </c:pt>
                <c:pt idx="2">
                  <c:v>Рації</c:v>
                </c:pt>
                <c:pt idx="3">
                  <c:v>БПЛА</c:v>
                </c:pt>
                <c:pt idx="4">
                  <c:v>Транспорт</c:v>
                </c:pt>
                <c:pt idx="5">
                  <c:v>Броня</c:v>
                </c:pt>
                <c:pt idx="6">
                  <c:v>Приціли</c:v>
                </c:pt>
                <c:pt idx="7">
                  <c:v>Ремонт</c:v>
                </c:pt>
                <c:pt idx="8">
                  <c:v>Інше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27.29</c:v>
                </c:pt>
                <c:pt idx="1">
                  <c:v>29.25</c:v>
                </c:pt>
                <c:pt idx="2">
                  <c:v>22.33</c:v>
                </c:pt>
                <c:pt idx="3">
                  <c:v>33.99</c:v>
                </c:pt>
                <c:pt idx="4">
                  <c:v>35.020000000000003</c:v>
                </c:pt>
                <c:pt idx="5">
                  <c:v>37.799999999999997</c:v>
                </c:pt>
                <c:pt idx="6">
                  <c:v>39.93</c:v>
                </c:pt>
                <c:pt idx="7">
                  <c:v>93.21</c:v>
                </c:pt>
                <c:pt idx="8">
                  <c:v>94.490000000000009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2-4A8A-A7C1-E16FAE0866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00"/>
        <c:axId val="492529736"/>
        <c:axId val="492534328"/>
      </c:barChart>
      <c:catAx>
        <c:axId val="492529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34328"/>
        <c:crosses val="autoZero"/>
        <c:auto val="1"/>
        <c:lblAlgn val="ctr"/>
        <c:lblOffset val="100"/>
        <c:noMultiLvlLbl val="0"/>
      </c:catAx>
      <c:valAx>
        <c:axId val="492534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2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91773827639392158"/>
          <c:y val="4.6800319779311105E-3"/>
          <c:w val="8.2261723606078446E-2"/>
          <c:h val="5.57323529512679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 грн</c:v>
                </c:pt>
              </c:strCache>
            </c:strRef>
          </c:tx>
          <c:spPr>
            <a:solidFill>
              <a:srgbClr val="002060"/>
            </a:solidFill>
            <a:ln w="0"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9.0058671335280106E-3"/>
                  <c:y val="-2.72344236252416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uk-UA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2D2-4A8A-A7C1-E16FAE0866F3}"/>
                </c:ext>
              </c:extLst>
            </c:dLbl>
            <c:dLbl>
              <c:idx val="1"/>
              <c:layout>
                <c:manualLayout>
                  <c:x val="8.7475726650711738E-2"/>
                  <c:y val="-6.80860590631015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2D2-4A8A-A7C1-E16FAE0866F3}"/>
                </c:ext>
              </c:extLst>
            </c:dLbl>
            <c:dLbl>
              <c:idx val="2"/>
              <c:layout>
                <c:manualLayout>
                  <c:x val="9.9053396354482515E-2"/>
                  <c:y val="7.18409784148965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2D2-4A8A-A7C1-E16FAE0866F3}"/>
                </c:ext>
              </c:extLst>
            </c:dLbl>
            <c:dLbl>
              <c:idx val="3"/>
              <c:layout>
                <c:manualLayout>
                  <c:x val="0.11706310478257025"/>
                  <c:y val="-4.992919985989704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2D2-4A8A-A7C1-E16FAE0866F3}"/>
                </c:ext>
              </c:extLst>
            </c:dLbl>
            <c:dLbl>
              <c:idx val="4"/>
              <c:layout>
                <c:manualLayout>
                  <c:x val="0.13057038610363605"/>
                  <c:y val="2.72333514038377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827355166947871E-2"/>
                      <c:h val="4.56448939959032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72D2-4A8A-A7C1-E16FAE0866F3}"/>
                </c:ext>
              </c:extLst>
            </c:dLbl>
            <c:dLbl>
              <c:idx val="5"/>
              <c:layout>
                <c:manualLayout>
                  <c:x val="0.11191747380311662"/>
                  <c:y val="-1.0893769450096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2D2-4A8A-A7C1-E16FAE0866F3}"/>
                </c:ext>
              </c:extLst>
            </c:dLbl>
            <c:dLbl>
              <c:idx val="6"/>
              <c:layout>
                <c:manualLayout>
                  <c:x val="0.10419902733393616"/>
                  <c:y val="-5.44688472504812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D2-4A8A-A7C1-E16FAE0866F3}"/>
                </c:ext>
              </c:extLst>
            </c:dLbl>
            <c:dLbl>
              <c:idx val="7"/>
              <c:layout>
                <c:manualLayout>
                  <c:x val="-4.5964260351507233E-3"/>
                  <c:y val="8.98735979632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D2-4A8A-A7C1-E16FAE0866F3}"/>
                </c:ext>
              </c:extLst>
            </c:dLbl>
            <c:dLbl>
              <c:idx val="8"/>
              <c:layout>
                <c:manualLayout>
                  <c:x val="1.0096984001848375E-2"/>
                  <c:y val="1.26908125208010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2D2-4A8A-A7C1-E16FAE0866F3}"/>
                </c:ext>
              </c:extLst>
            </c:dLbl>
            <c:dLbl>
              <c:idx val="9"/>
              <c:layout>
                <c:manualLayout>
                  <c:x val="0.31388348974667185"/>
                  <c:y val="-8.17032708757218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2D2-4A8A-A7C1-E16FAE0866F3}"/>
                </c:ext>
              </c:extLst>
            </c:dLbl>
            <c:dLbl>
              <c:idx val="10"/>
              <c:layout>
                <c:manualLayout>
                  <c:x val="0.29587378131858416"/>
                  <c:y val="-1.36172118126203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2D2-4A8A-A7C1-E16FAE0866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Загалом </c:v>
                </c:pt>
                <c:pt idx="1">
                  <c:v>Мат.-тех. забезпечення</c:v>
                </c:pt>
                <c:pt idx="2">
                  <c:v>БПЛА</c:v>
                </c:pt>
                <c:pt idx="3">
                  <c:v>Ремонт техніки</c:v>
                </c:pt>
                <c:pt idx="4">
                  <c:v>Ремонти</c:v>
                </c:pt>
                <c:pt idx="5">
                  <c:v>Перевезення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4015</c:v>
                </c:pt>
                <c:pt idx="1">
                  <c:v>2215</c:v>
                </c:pt>
                <c:pt idx="2">
                  <c:v>1000</c:v>
                </c:pt>
                <c:pt idx="3">
                  <c:v>450</c:v>
                </c:pt>
                <c:pt idx="4">
                  <c:v>300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2-4A8A-A7C1-E16FAE0866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00"/>
        <c:axId val="492529736"/>
        <c:axId val="492534328"/>
      </c:barChart>
      <c:catAx>
        <c:axId val="492529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34328"/>
        <c:crosses val="autoZero"/>
        <c:auto val="1"/>
        <c:lblAlgn val="ctr"/>
        <c:lblOffset val="100"/>
        <c:noMultiLvlLbl val="0"/>
      </c:catAx>
      <c:valAx>
        <c:axId val="492534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49252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91773827639392158"/>
          <c:y val="4.6800319779311105E-3"/>
          <c:w val="8.2261723606078446E-2"/>
          <c:h val="5.57323529512679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0.44414</cdr:x>
      <cdr:y>0.3073</cdr:y>
    </cdr:from>
    <cdr:to>
      <cdr:x>0.50504</cdr:x>
      <cdr:y>0.43622</cdr:y>
    </cdr:to>
    <cdr:grpSp>
      <cdr:nvGrpSpPr>
        <cdr:cNvPr id="2" name="Группа 26"/>
        <cdr:cNvGrpSpPr/>
      </cdr:nvGrpSpPr>
      <cdr:grpSpPr>
        <a:xfrm xmlns:a="http://schemas.openxmlformats.org/drawingml/2006/main">
          <a:off x="4384751" y="1433006"/>
          <a:ext cx="601233" cy="601182"/>
          <a:chOff x="-76215824" y="-35769888"/>
          <a:chExt cx="79457602" cy="78230479"/>
        </a:xfrm>
      </cdr:grpSpPr>
      <cdr:pic>
        <cdr:nvPicPr>
          <cdr:cNvPr id="3" name="Рисунок 2"/>
          <cdr:cNvPicPr>
            <a:picLocks xmlns:a="http://schemas.openxmlformats.org/drawingml/2006/main" noChangeAspect="1"/>
          </cdr:cNvPicPr>
        </cdr:nvPicPr>
        <cdr:blipFill>
          <a:blip xmlns:a="http://schemas.openxmlformats.org/drawingml/2006/main"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 xmlns:a="http://schemas.openxmlformats.org/drawingml/2006/main">
            <a:fillRect/>
          </a:stretch>
        </cdr:blipFill>
        <cdr:spPr>
          <a:xfrm xmlns:a="http://schemas.openxmlformats.org/drawingml/2006/main">
            <a:off x="-76215824" y="-35769888"/>
            <a:ext cx="79457602" cy="78230479"/>
          </a:xfrm>
          <a:prstGeom xmlns:a="http://schemas.openxmlformats.org/drawingml/2006/main" prst="rect">
            <a:avLst/>
          </a:prstGeom>
        </cdr:spPr>
      </cdr:pic>
      <cdr:pic>
        <cdr:nvPicPr>
          <cdr:cNvPr id="4" name="Рисунок 3"/>
          <cdr:cNvPicPr>
            <a:picLocks xmlns:a="http://schemas.openxmlformats.org/drawingml/2006/main" noChangeAspect="1"/>
          </cdr:cNvPicPr>
        </cdr:nvPicPr>
        <cdr:blipFill>
          <a:blip xmlns:a="http://schemas.openxmlformats.org/drawingml/2006/main"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 xmlns:a="http://schemas.openxmlformats.org/drawingml/2006/main">
            <a:fillRect/>
          </a:stretch>
        </cdr:blipFill>
        <cdr:spPr>
          <a:xfrm xmlns:a="http://schemas.openxmlformats.org/drawingml/2006/main">
            <a:off x="-69342299" y="-29255233"/>
            <a:ext cx="65710550" cy="65201169"/>
          </a:xfrm>
          <a:prstGeom xmlns:a="http://schemas.openxmlformats.org/drawingml/2006/main" prst="rect">
            <a:avLst/>
          </a:prstGeom>
        </cdr:spPr>
      </cdr:pic>
    </cdr:grp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747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789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370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518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371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162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306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781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68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410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556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89792-B7B0-4EAC-8B86-FDF07CC6D9F0}" type="datetimeFigureOut">
              <a:rPr lang="uk-UA" smtClean="0"/>
              <a:t>23.07.2023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85EB5-C4D7-40EA-A697-DDAF824CBFD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489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chart" Target="../charts/chart4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0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0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8226" y="1122363"/>
            <a:ext cx="9144000" cy="23876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Програма </a:t>
            </a:r>
            <a:b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«Захисник Києва»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88226" y="4188630"/>
            <a:ext cx="9144000" cy="1655762"/>
          </a:xfrm>
        </p:spPr>
        <p:txBody>
          <a:bodyPr/>
          <a:lstStyle/>
          <a:p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внесення змін та доповнень</a:t>
            </a:r>
          </a:p>
          <a:p>
            <a:r>
              <a:rPr lang="uk-UA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проєкт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рішення Київської міської ради</a:t>
            </a:r>
          </a:p>
          <a:p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21.07.2023 № 08/231-903/ПР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459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383232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Передбачено програмою на 2022 рік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Місце для вмісту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32198"/>
              </p:ext>
            </p:extLst>
          </p:nvPr>
        </p:nvGraphicFramePr>
        <p:xfrm>
          <a:off x="15621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05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0165" y="365125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Порівняння структури видатків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Місце для вмісту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53793837"/>
              </p:ext>
            </p:extLst>
          </p:nvPr>
        </p:nvGraphicFramePr>
        <p:xfrm>
          <a:off x="1679489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6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7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Місце для вмісту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09169931"/>
              </p:ext>
            </p:extLst>
          </p:nvPr>
        </p:nvGraphicFramePr>
        <p:xfrm>
          <a:off x="6861089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300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504019910"/>
              </p:ext>
            </p:extLst>
          </p:nvPr>
        </p:nvGraphicFramePr>
        <p:xfrm>
          <a:off x="1875758" y="1963777"/>
          <a:ext cx="9872453" cy="466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1874" y="365125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Профінансовано: 842,75 млн грн 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2120" y="5252934"/>
            <a:ext cx="604073" cy="599390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11046574" y="3992466"/>
            <a:ext cx="604073" cy="599390"/>
            <a:chOff x="2640211" y="0"/>
            <a:chExt cx="6911578" cy="6858000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4194" y="1331138"/>
              <a:ext cx="3703611" cy="4320880"/>
            </a:xfrm>
            <a:prstGeom prst="rect">
              <a:avLst/>
            </a:prstGeom>
          </p:spPr>
        </p:pic>
      </p:grpSp>
      <p:grpSp>
        <p:nvGrpSpPr>
          <p:cNvPr id="21" name="Группа 20"/>
          <p:cNvGrpSpPr/>
          <p:nvPr/>
        </p:nvGrpSpPr>
        <p:grpSpPr>
          <a:xfrm>
            <a:off x="7914284" y="1756118"/>
            <a:ext cx="603044" cy="599390"/>
            <a:chOff x="2640211" y="0"/>
            <a:chExt cx="6911578" cy="6858000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grpSp>
        <p:nvGrpSpPr>
          <p:cNvPr id="24" name="Группа 23"/>
          <p:cNvGrpSpPr/>
          <p:nvPr/>
        </p:nvGrpSpPr>
        <p:grpSpPr>
          <a:xfrm>
            <a:off x="9504786" y="2501384"/>
            <a:ext cx="609802" cy="599390"/>
            <a:chOff x="2640211" y="0"/>
            <a:chExt cx="6911578" cy="6858000"/>
          </a:xfrm>
        </p:grpSpPr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417" y="1047417"/>
              <a:ext cx="4763165" cy="4763165"/>
            </a:xfrm>
            <a:prstGeom prst="rect">
              <a:avLst/>
            </a:prstGeom>
          </p:spPr>
        </p:pic>
      </p:grpSp>
      <p:grpSp>
        <p:nvGrpSpPr>
          <p:cNvPr id="27" name="Группа 26"/>
          <p:cNvGrpSpPr/>
          <p:nvPr/>
        </p:nvGrpSpPr>
        <p:grpSpPr>
          <a:xfrm>
            <a:off x="9499462" y="3135733"/>
            <a:ext cx="601200" cy="601200"/>
            <a:chOff x="2640211" y="0"/>
            <a:chExt cx="6911578" cy="6858000"/>
          </a:xfrm>
        </p:grpSpPr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8101" y="571101"/>
              <a:ext cx="5715798" cy="5715798"/>
            </a:xfrm>
            <a:prstGeom prst="rect">
              <a:avLst/>
            </a:prstGeom>
          </p:spPr>
        </p:pic>
      </p:grpSp>
      <p:grpSp>
        <p:nvGrpSpPr>
          <p:cNvPr id="30" name="Группа 29"/>
          <p:cNvGrpSpPr/>
          <p:nvPr/>
        </p:nvGrpSpPr>
        <p:grpSpPr>
          <a:xfrm>
            <a:off x="9494986" y="4403923"/>
            <a:ext cx="601200" cy="601200"/>
            <a:chOff x="2640211" y="0"/>
            <a:chExt cx="6911578" cy="6858000"/>
          </a:xfrm>
        </p:grpSpPr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1854" y="1182346"/>
              <a:ext cx="4684788" cy="4567668"/>
            </a:xfrm>
            <a:prstGeom prst="rect">
              <a:avLst/>
            </a:prstGeom>
          </p:spPr>
        </p:pic>
      </p:grpSp>
      <p:grpSp>
        <p:nvGrpSpPr>
          <p:cNvPr id="33" name="Группа 32"/>
          <p:cNvGrpSpPr/>
          <p:nvPr/>
        </p:nvGrpSpPr>
        <p:grpSpPr>
          <a:xfrm>
            <a:off x="9494986" y="3769828"/>
            <a:ext cx="601200" cy="601200"/>
            <a:chOff x="2640211" y="0"/>
            <a:chExt cx="6911578" cy="6858000"/>
          </a:xfrm>
        </p:grpSpPr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grpSp>
        <p:nvGrpSpPr>
          <p:cNvPr id="36" name="Группа 35"/>
          <p:cNvGrpSpPr/>
          <p:nvPr/>
        </p:nvGrpSpPr>
        <p:grpSpPr>
          <a:xfrm>
            <a:off x="11052120" y="4620795"/>
            <a:ext cx="601200" cy="601200"/>
            <a:chOff x="2640211" y="0"/>
            <a:chExt cx="6911578" cy="6858000"/>
          </a:xfrm>
        </p:grpSpPr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328" y="638814"/>
              <a:ext cx="5015887" cy="5015887"/>
            </a:xfrm>
            <a:prstGeom prst="rect">
              <a:avLst/>
            </a:prstGeom>
          </p:spPr>
        </p:pic>
      </p:grpSp>
      <p:grpSp>
        <p:nvGrpSpPr>
          <p:cNvPr id="39" name="Группа 38"/>
          <p:cNvGrpSpPr/>
          <p:nvPr/>
        </p:nvGrpSpPr>
        <p:grpSpPr>
          <a:xfrm>
            <a:off x="7272380" y="1743594"/>
            <a:ext cx="601200" cy="601200"/>
            <a:chOff x="2640211" y="0"/>
            <a:chExt cx="6911578" cy="6858000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1335" y="966267"/>
              <a:ext cx="4839782" cy="4760765"/>
            </a:xfrm>
            <a:prstGeom prst="rect">
              <a:avLst/>
            </a:prstGeom>
          </p:spPr>
        </p:pic>
      </p:grpSp>
      <p:grpSp>
        <p:nvGrpSpPr>
          <p:cNvPr id="42" name="Группа 41"/>
          <p:cNvGrpSpPr/>
          <p:nvPr/>
        </p:nvGrpSpPr>
        <p:grpSpPr>
          <a:xfrm>
            <a:off x="6635491" y="1748899"/>
            <a:ext cx="601200" cy="601200"/>
            <a:chOff x="2640211" y="0"/>
            <a:chExt cx="6911578" cy="6858000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417" y="1047417"/>
              <a:ext cx="4763165" cy="4763165"/>
            </a:xfrm>
            <a:prstGeom prst="rect">
              <a:avLst/>
            </a:prstGeom>
          </p:spPr>
        </p:pic>
      </p:grpSp>
      <p:grpSp>
        <p:nvGrpSpPr>
          <p:cNvPr id="45" name="Группа 44"/>
          <p:cNvGrpSpPr/>
          <p:nvPr/>
        </p:nvGrpSpPr>
        <p:grpSpPr>
          <a:xfrm>
            <a:off x="5988976" y="1746493"/>
            <a:ext cx="601200" cy="601200"/>
            <a:chOff x="2640211" y="0"/>
            <a:chExt cx="6911578" cy="6858000"/>
          </a:xfrm>
        </p:grpSpPr>
        <p:pic>
          <p:nvPicPr>
            <p:cNvPr id="43" name="Рисунок 4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sp>
        <p:nvSpPr>
          <p:cNvPr id="46" name="TextBox 45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9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374179"/>
            <a:ext cx="10515600" cy="1325563"/>
          </a:xfrm>
        </p:spPr>
        <p:txBody>
          <a:bodyPr/>
          <a:lstStyle/>
          <a:p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Передбачено програмою на </a:t>
            </a:r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рік</a:t>
            </a:r>
          </a:p>
        </p:txBody>
      </p:sp>
      <p:graphicFrame>
        <p:nvGraphicFramePr>
          <p:cNvPr id="9" name="Місце для вмісту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437458"/>
              </p:ext>
            </p:extLst>
          </p:nvPr>
        </p:nvGraphicFramePr>
        <p:xfrm>
          <a:off x="15621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64985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10392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Порівняння структури видатків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Місце для вмісту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76887994"/>
              </p:ext>
            </p:extLst>
          </p:nvPr>
        </p:nvGraphicFramePr>
        <p:xfrm>
          <a:off x="1679494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6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7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Місце для вмісту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5401904"/>
              </p:ext>
            </p:extLst>
          </p:nvPr>
        </p:nvGraphicFramePr>
        <p:xfrm>
          <a:off x="6861094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5047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746894431"/>
              </p:ext>
            </p:extLst>
          </p:nvPr>
        </p:nvGraphicFramePr>
        <p:xfrm>
          <a:off x="1875758" y="1963777"/>
          <a:ext cx="9872453" cy="466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379119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Профінансовано: 410,31 млн грн 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085" y="4053478"/>
            <a:ext cx="604073" cy="599390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7919750" y="3454088"/>
            <a:ext cx="604073" cy="599390"/>
            <a:chOff x="2640211" y="0"/>
            <a:chExt cx="6911578" cy="6858000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4194" y="1331138"/>
              <a:ext cx="3703611" cy="4320880"/>
            </a:xfrm>
            <a:prstGeom prst="rect">
              <a:avLst/>
            </a:prstGeom>
          </p:spPr>
        </p:pic>
      </p:grpSp>
      <p:grpSp>
        <p:nvGrpSpPr>
          <p:cNvPr id="21" name="Группа 20"/>
          <p:cNvGrpSpPr/>
          <p:nvPr/>
        </p:nvGrpSpPr>
        <p:grpSpPr>
          <a:xfrm>
            <a:off x="9763158" y="4353173"/>
            <a:ext cx="603044" cy="599390"/>
            <a:chOff x="2640211" y="0"/>
            <a:chExt cx="6911578" cy="6858000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grpSp>
        <p:nvGrpSpPr>
          <p:cNvPr id="24" name="Группа 23"/>
          <p:cNvGrpSpPr/>
          <p:nvPr/>
        </p:nvGrpSpPr>
        <p:grpSpPr>
          <a:xfrm>
            <a:off x="8536553" y="3753783"/>
            <a:ext cx="609802" cy="599390"/>
            <a:chOff x="2640211" y="0"/>
            <a:chExt cx="6911578" cy="6858000"/>
          </a:xfrm>
        </p:grpSpPr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417" y="1047417"/>
              <a:ext cx="4763165" cy="4763165"/>
            </a:xfrm>
            <a:prstGeom prst="rect">
              <a:avLst/>
            </a:prstGeom>
          </p:spPr>
        </p:pic>
      </p:grpSp>
      <p:grpSp>
        <p:nvGrpSpPr>
          <p:cNvPr id="30" name="Группа 29"/>
          <p:cNvGrpSpPr/>
          <p:nvPr/>
        </p:nvGrpSpPr>
        <p:grpSpPr>
          <a:xfrm>
            <a:off x="10977247" y="2854040"/>
            <a:ext cx="601200" cy="601200"/>
            <a:chOff x="2640211" y="0"/>
            <a:chExt cx="6911578" cy="6858000"/>
          </a:xfrm>
        </p:grpSpPr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1854" y="1182346"/>
              <a:ext cx="4684788" cy="4567668"/>
            </a:xfrm>
            <a:prstGeom prst="rect">
              <a:avLst/>
            </a:prstGeom>
          </p:spPr>
        </p:pic>
      </p:grpSp>
      <p:grpSp>
        <p:nvGrpSpPr>
          <p:cNvPr id="33" name="Группа 32"/>
          <p:cNvGrpSpPr/>
          <p:nvPr/>
        </p:nvGrpSpPr>
        <p:grpSpPr>
          <a:xfrm>
            <a:off x="7919750" y="2827800"/>
            <a:ext cx="601200" cy="601200"/>
            <a:chOff x="2640211" y="0"/>
            <a:chExt cx="6911578" cy="6858000"/>
          </a:xfrm>
        </p:grpSpPr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grpSp>
        <p:nvGrpSpPr>
          <p:cNvPr id="8" name="Группа 7"/>
          <p:cNvGrpSpPr/>
          <p:nvPr/>
        </p:nvGrpSpPr>
        <p:grpSpPr>
          <a:xfrm>
            <a:off x="6864270" y="4952563"/>
            <a:ext cx="601200" cy="601200"/>
            <a:chOff x="2640211" y="0"/>
            <a:chExt cx="6911578" cy="6858000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2379" y="2228946"/>
              <a:ext cx="4651451" cy="2760722"/>
            </a:xfrm>
            <a:prstGeom prst="rect">
              <a:avLst/>
            </a:prstGeom>
          </p:spPr>
        </p:pic>
      </p:grpSp>
      <p:sp>
        <p:nvSpPr>
          <p:cNvPr id="46" name="TextBox 45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898656344"/>
              </p:ext>
            </p:extLst>
          </p:nvPr>
        </p:nvGraphicFramePr>
        <p:xfrm>
          <a:off x="1875758" y="1963777"/>
          <a:ext cx="9872453" cy="466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379119"/>
            <a:ext cx="10515600" cy="1325563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Пропозиція збільшення у 2023 році</a:t>
            </a:r>
            <a:endParaRPr lang="uk-UA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7175" y="0"/>
            <a:ext cx="1219200" cy="6858000"/>
            <a:chOff x="257175" y="0"/>
            <a:chExt cx="12192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7175" y="0"/>
              <a:ext cx="1219200" cy="6858000"/>
            </a:xfrm>
            <a:prstGeom prst="rect">
              <a:avLst/>
            </a:prstGeom>
            <a:solidFill>
              <a:srgbClr val="163B68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" name="Picture 2" descr="Возможно, это зарисовка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0" t="18603" r="28122" b="12751"/>
            <a:stretch/>
          </p:blipFill>
          <p:spPr bwMode="auto">
            <a:xfrm>
              <a:off x="344518" y="138113"/>
              <a:ext cx="1044514" cy="149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945" y="4053478"/>
            <a:ext cx="604073" cy="599390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9041685" y="4014328"/>
            <a:ext cx="604073" cy="599390"/>
            <a:chOff x="2640211" y="0"/>
            <a:chExt cx="6911578" cy="6858000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4194" y="1331138"/>
              <a:ext cx="3703611" cy="4320880"/>
            </a:xfrm>
            <a:prstGeom prst="rect">
              <a:avLst/>
            </a:prstGeom>
          </p:spPr>
        </p:pic>
      </p:grpSp>
      <p:grpSp>
        <p:nvGrpSpPr>
          <p:cNvPr id="21" name="Группа 20"/>
          <p:cNvGrpSpPr/>
          <p:nvPr/>
        </p:nvGrpSpPr>
        <p:grpSpPr>
          <a:xfrm>
            <a:off x="10305808" y="4014328"/>
            <a:ext cx="603044" cy="599390"/>
            <a:chOff x="2640211" y="0"/>
            <a:chExt cx="6911578" cy="6858002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2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grpSp>
        <p:nvGrpSpPr>
          <p:cNvPr id="24" name="Группа 23"/>
          <p:cNvGrpSpPr/>
          <p:nvPr/>
        </p:nvGrpSpPr>
        <p:grpSpPr>
          <a:xfrm>
            <a:off x="5468604" y="2067332"/>
            <a:ext cx="609802" cy="599390"/>
            <a:chOff x="2640211" y="0"/>
            <a:chExt cx="6911578" cy="6858000"/>
          </a:xfrm>
        </p:grpSpPr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417" y="1047417"/>
              <a:ext cx="4763165" cy="4763165"/>
            </a:xfrm>
            <a:prstGeom prst="rect">
              <a:avLst/>
            </a:prstGeom>
          </p:spPr>
        </p:pic>
      </p:grpSp>
      <p:grpSp>
        <p:nvGrpSpPr>
          <p:cNvPr id="30" name="Группа 29"/>
          <p:cNvGrpSpPr/>
          <p:nvPr/>
        </p:nvGrpSpPr>
        <p:grpSpPr>
          <a:xfrm>
            <a:off x="6251141" y="2740990"/>
            <a:ext cx="601200" cy="601200"/>
            <a:chOff x="2640211" y="0"/>
            <a:chExt cx="6911578" cy="6858000"/>
          </a:xfrm>
        </p:grpSpPr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1854" y="1182346"/>
              <a:ext cx="4684788" cy="4567668"/>
            </a:xfrm>
            <a:prstGeom prst="rect">
              <a:avLst/>
            </a:prstGeom>
          </p:spPr>
        </p:pic>
      </p:grpSp>
      <p:grpSp>
        <p:nvGrpSpPr>
          <p:cNvPr id="33" name="Группа 32"/>
          <p:cNvGrpSpPr/>
          <p:nvPr/>
        </p:nvGrpSpPr>
        <p:grpSpPr>
          <a:xfrm>
            <a:off x="9675183" y="4014328"/>
            <a:ext cx="601200" cy="601200"/>
            <a:chOff x="2640211" y="0"/>
            <a:chExt cx="6911578" cy="6858000"/>
          </a:xfrm>
        </p:grpSpPr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259" y="990259"/>
              <a:ext cx="4877481" cy="4877481"/>
            </a:xfrm>
            <a:prstGeom prst="rect">
              <a:avLst/>
            </a:prstGeom>
          </p:spPr>
        </p:pic>
      </p:grpSp>
      <p:sp>
        <p:nvSpPr>
          <p:cNvPr id="46" name="TextBox 45"/>
          <p:cNvSpPr txBox="1"/>
          <p:nvPr/>
        </p:nvSpPr>
        <p:spPr>
          <a:xfrm>
            <a:off x="257175" y="57020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uk-UA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Группа 38"/>
          <p:cNvGrpSpPr/>
          <p:nvPr/>
        </p:nvGrpSpPr>
        <p:grpSpPr>
          <a:xfrm>
            <a:off x="9044558" y="4642763"/>
            <a:ext cx="601200" cy="601200"/>
            <a:chOff x="2640211" y="0"/>
            <a:chExt cx="6911578" cy="6858000"/>
          </a:xfrm>
        </p:grpSpPr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1335" y="966267"/>
              <a:ext cx="4839782" cy="4760765"/>
            </a:xfrm>
            <a:prstGeom prst="rect">
              <a:avLst/>
            </a:prstGeom>
          </p:spPr>
        </p:pic>
      </p:grpSp>
      <p:grpSp>
        <p:nvGrpSpPr>
          <p:cNvPr id="36" name="Группа 35"/>
          <p:cNvGrpSpPr/>
          <p:nvPr/>
        </p:nvGrpSpPr>
        <p:grpSpPr>
          <a:xfrm>
            <a:off x="9675183" y="4643504"/>
            <a:ext cx="601200" cy="601200"/>
            <a:chOff x="2640211" y="0"/>
            <a:chExt cx="6911578" cy="6858000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211" y="0"/>
              <a:ext cx="6911578" cy="6858000"/>
            </a:xfrm>
            <a:prstGeom prst="rect">
              <a:avLst/>
            </a:prstGeom>
          </p:spPr>
        </p:pic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328" y="638814"/>
              <a:ext cx="5015887" cy="50158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30643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95</Words>
  <Application>Microsoft Office PowerPoint</Application>
  <PresentationFormat>Широкий екран</PresentationFormat>
  <Paragraphs>58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Програма  «Захисник Києва»</vt:lpstr>
      <vt:lpstr>Передбачено програмою на 2022 рік</vt:lpstr>
      <vt:lpstr>Порівняння структури видатків</vt:lpstr>
      <vt:lpstr>Профінансовано: 842,75 млн грн </vt:lpstr>
      <vt:lpstr>Передбачено програмою на 2023 рік</vt:lpstr>
      <vt:lpstr>Порівняння структури видатків</vt:lpstr>
      <vt:lpstr>Профінансовано: 410,31 млн грн </vt:lpstr>
      <vt:lpstr>Пропозиція збільшення у 2023 році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Володимир В. Бондаренко</dc:creator>
  <cp:lastModifiedBy>user1</cp:lastModifiedBy>
  <cp:revision>28</cp:revision>
  <dcterms:created xsi:type="dcterms:W3CDTF">2023-07-14T07:24:40Z</dcterms:created>
  <dcterms:modified xsi:type="dcterms:W3CDTF">2023-07-23T13:29:10Z</dcterms:modified>
</cp:coreProperties>
</file>